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318" r:id="rId6"/>
    <p:sldId id="319" r:id="rId7"/>
    <p:sldId id="321" r:id="rId8"/>
    <p:sldId id="320" r:id="rId9"/>
    <p:sldId id="322" r:id="rId10"/>
    <p:sldId id="323" r:id="rId11"/>
    <p:sldId id="324" r:id="rId12"/>
    <p:sldId id="326" r:id="rId13"/>
    <p:sldId id="328" r:id="rId14"/>
    <p:sldId id="329" r:id="rId15"/>
    <p:sldId id="330" r:id="rId16"/>
    <p:sldId id="265" r:id="rId17"/>
    <p:sldId id="266" r:id="rId18"/>
    <p:sldId id="327" r:id="rId19"/>
    <p:sldId id="331" r:id="rId20"/>
    <p:sldId id="332" r:id="rId21"/>
    <p:sldId id="333" r:id="rId22"/>
    <p:sldId id="334" r:id="rId23"/>
    <p:sldId id="325" r:id="rId24"/>
    <p:sldId id="264" r:id="rId25"/>
    <p:sldId id="267" r:id="rId26"/>
  </p:sldIdLst>
  <p:sldSz cx="9144000" cy="6858000" type="screen4x3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45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6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8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4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9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98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4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8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29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8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3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70155-78BD-4B43-AD82-A40C309BA4EE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0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ri.uaemex.mx/bitstream/handle/20.500.11799/69967/secme-30549_1.pdf?sequence=1&amp;isAllowed=y" TargetMode="External"/><Relationship Id="rId4" Type="http://schemas.openxmlformats.org/officeDocument/2006/relationships/hyperlink" Target="https://www.youtube.com/watch?v=5RMVF89DJgk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4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0" t="1621" r="9834" b="-253"/>
          <a:stretch/>
        </p:blipFill>
        <p:spPr>
          <a:xfrm>
            <a:off x="-8791" y="0"/>
            <a:ext cx="4800598" cy="6919545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-8791" y="0"/>
            <a:ext cx="4800598" cy="6858000"/>
          </a:xfrm>
          <a:prstGeom prst="rect">
            <a:avLst/>
          </a:prstGeom>
          <a:solidFill>
            <a:srgbClr val="4A318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4791807" y="0"/>
            <a:ext cx="4352193" cy="6858000"/>
          </a:xfrm>
          <a:prstGeom prst="rect">
            <a:avLst/>
          </a:prstGeom>
          <a:solidFill>
            <a:srgbClr val="1833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655823"/>
            <a:ext cx="3124200" cy="126372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3"/>
          <a:stretch/>
        </p:blipFill>
        <p:spPr>
          <a:xfrm>
            <a:off x="2761591" y="1112515"/>
            <a:ext cx="6373618" cy="4632969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3156439" y="1477108"/>
            <a:ext cx="3313967" cy="3130062"/>
          </a:xfrm>
          <a:prstGeom prst="ellipse">
            <a:avLst/>
          </a:prstGeom>
          <a:solidFill>
            <a:srgbClr val="7030A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3456019" y="2505665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GRABACIÓN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7541491" y="405977"/>
            <a:ext cx="3267000" cy="557480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7"/>
          <a:stretch/>
        </p:blipFill>
        <p:spPr>
          <a:xfrm>
            <a:off x="868762" y="758"/>
            <a:ext cx="2578466" cy="50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6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7359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ECUACIONES DIFERENCIALES DE SEGUNDO ORDEN CON COEFICIENTES CONSTANTES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sp>
        <p:nvSpPr>
          <p:cNvPr id="15" name="CuadroTexto 14"/>
          <p:cNvSpPr txBox="1"/>
          <p:nvPr/>
        </p:nvSpPr>
        <p:spPr>
          <a:xfrm>
            <a:off x="0" y="6408985"/>
            <a:ext cx="9788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123258"/>
                </a:solidFill>
              </a:rPr>
              <a:t>Webgrafía: https://www.youtube.com/watch?v=5RMVF89DJgk</a:t>
            </a:r>
            <a:endParaRPr lang="en-US" sz="1200" dirty="0">
              <a:solidFill>
                <a:srgbClr val="123258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A5702F9-E35B-4B36-82A6-53F1DC5D3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481" y="1963901"/>
            <a:ext cx="8002150" cy="32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12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7359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ECUACIONES DIFERENCIALES DE SEGUNDO ORDEN CON COEFICIENTES CONSTANTES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sp>
        <p:nvSpPr>
          <p:cNvPr id="15" name="CuadroTexto 14"/>
          <p:cNvSpPr txBox="1"/>
          <p:nvPr/>
        </p:nvSpPr>
        <p:spPr>
          <a:xfrm>
            <a:off x="0" y="6408985"/>
            <a:ext cx="9788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123258"/>
                </a:solidFill>
              </a:rPr>
              <a:t>Webgrafía: https://www.youtube.com/watch?v=5RMVF89DJgk</a:t>
            </a:r>
            <a:endParaRPr lang="en-US" sz="1200" dirty="0">
              <a:solidFill>
                <a:srgbClr val="123258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652868-738F-4862-9917-BCAC39706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287" y="1790436"/>
            <a:ext cx="7623426" cy="388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65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7359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Vamos a poner en práctica los conceptos aprendidos mediante ejercicios: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00523CBD-A55C-4463-820F-E833F1FE95CD}"/>
              </a:ext>
            </a:extLst>
          </p:cNvPr>
          <p:cNvSpPr txBox="1"/>
          <p:nvPr/>
        </p:nvSpPr>
        <p:spPr>
          <a:xfrm>
            <a:off x="328180" y="1404730"/>
            <a:ext cx="748716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Recordemos</a:t>
            </a:r>
            <a:r>
              <a:rPr lang="en-US" sz="2400" dirty="0"/>
              <a:t> los </a:t>
            </a:r>
            <a:r>
              <a:rPr lang="en-US" sz="2400" dirty="0" err="1"/>
              <a:t>métodos</a:t>
            </a:r>
            <a:r>
              <a:rPr lang="en-US" sz="2400" dirty="0"/>
              <a:t> de </a:t>
            </a:r>
            <a:r>
              <a:rPr lang="en-US" sz="2400" dirty="0" err="1"/>
              <a:t>solución</a:t>
            </a:r>
            <a:r>
              <a:rPr lang="en-US" sz="2400" dirty="0"/>
              <a:t> para las </a:t>
            </a:r>
            <a:r>
              <a:rPr lang="en-US" sz="2400" dirty="0" err="1"/>
              <a:t>siguientes</a:t>
            </a:r>
            <a:r>
              <a:rPr lang="en-US" sz="2400" dirty="0"/>
              <a:t> </a:t>
            </a:r>
            <a:r>
              <a:rPr lang="en-US" sz="2400" dirty="0" err="1"/>
              <a:t>ecuaciones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+mj-lt"/>
              <a:buAutoNum type="alphaLcParenR"/>
            </a:pPr>
            <a:r>
              <a:rPr lang="en-US" sz="2400" dirty="0"/>
              <a:t>X</a:t>
            </a:r>
            <a:r>
              <a:rPr lang="en-US" sz="2400" baseline="30000" dirty="0"/>
              <a:t>2</a:t>
            </a:r>
            <a:r>
              <a:rPr lang="en-US" sz="2400" dirty="0"/>
              <a:t> = -3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400" dirty="0"/>
              <a:t>X</a:t>
            </a:r>
            <a:r>
              <a:rPr lang="en-US" sz="2400" baseline="30000" dirty="0"/>
              <a:t>2</a:t>
            </a:r>
            <a:r>
              <a:rPr lang="en-US" sz="2400" dirty="0"/>
              <a:t> = 49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400" dirty="0"/>
              <a:t>X</a:t>
            </a:r>
            <a:r>
              <a:rPr lang="en-US" sz="2400" baseline="30000" dirty="0"/>
              <a:t>2</a:t>
            </a:r>
            <a:r>
              <a:rPr lang="en-US" sz="2400" dirty="0"/>
              <a:t> + x - 2 = 0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400" dirty="0"/>
              <a:t>X</a:t>
            </a:r>
            <a:r>
              <a:rPr lang="en-US" sz="2400" baseline="30000" dirty="0"/>
              <a:t>2</a:t>
            </a:r>
            <a:r>
              <a:rPr lang="en-US" sz="2400" dirty="0"/>
              <a:t> -4x + 1 = 0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400" dirty="0"/>
              <a:t>3X</a:t>
            </a:r>
            <a:r>
              <a:rPr lang="en-US" sz="2400" baseline="30000" dirty="0"/>
              <a:t>2</a:t>
            </a:r>
            <a:r>
              <a:rPr lang="en-US" sz="2400" dirty="0"/>
              <a:t> -5x - 1 = 0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400" dirty="0"/>
              <a:t>2X</a:t>
            </a:r>
            <a:r>
              <a:rPr lang="en-US" sz="2400" baseline="30000" dirty="0"/>
              <a:t>2</a:t>
            </a:r>
            <a:r>
              <a:rPr lang="en-US" sz="2400" dirty="0"/>
              <a:t> -7x = -3</a:t>
            </a:r>
          </a:p>
          <a:p>
            <a:pPr marL="342900" indent="-342900">
              <a:buFont typeface="+mj-lt"/>
              <a:buAutoNum type="alphaLcParenR"/>
            </a:pPr>
            <a:endParaRPr lang="en-US" sz="2400" dirty="0"/>
          </a:p>
          <a:p>
            <a:pPr marL="342900" indent="-342900">
              <a:buFont typeface="+mj-lt"/>
              <a:buAutoNum type="alphaLcParenR"/>
            </a:pPr>
            <a:endParaRPr lang="en-US" sz="2400" dirty="0"/>
          </a:p>
          <a:p>
            <a:pPr marL="342900" indent="-342900">
              <a:buFont typeface="+mj-lt"/>
              <a:buAutoNum type="alphaLcParenR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32466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1D1452E9-0562-4DE1-94CB-E89A5F9D2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" y="196513"/>
            <a:ext cx="7509497" cy="586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56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6D65C7DA-07B3-4187-B748-9AFE3612A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38" y="449676"/>
            <a:ext cx="7203267" cy="568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28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2208D191-A43A-4346-A5E3-13A0EB96D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51" y="327201"/>
            <a:ext cx="7941109" cy="549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01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3254271" y="401276"/>
            <a:ext cx="7478352" cy="1276104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7"/>
          <a:stretch/>
        </p:blipFill>
        <p:spPr>
          <a:xfrm>
            <a:off x="-197199" y="-220296"/>
            <a:ext cx="2578466" cy="500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17"/>
          <a:stretch/>
        </p:blipFill>
        <p:spPr>
          <a:xfrm>
            <a:off x="6637860" y="1673340"/>
            <a:ext cx="2438788" cy="5184659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3570431" y="2106534"/>
            <a:ext cx="2528428" cy="252842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81"/>
          <a:stretch/>
        </p:blipFill>
        <p:spPr>
          <a:xfrm>
            <a:off x="3679223" y="3182815"/>
            <a:ext cx="2310844" cy="3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73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3254271" y="401276"/>
            <a:ext cx="7478352" cy="1276104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7"/>
          <a:stretch/>
        </p:blipFill>
        <p:spPr>
          <a:xfrm>
            <a:off x="-197199" y="-220296"/>
            <a:ext cx="2578466" cy="500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17"/>
          <a:stretch/>
        </p:blipFill>
        <p:spPr>
          <a:xfrm>
            <a:off x="6637860" y="1673340"/>
            <a:ext cx="2438788" cy="5184659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3570430" y="2106533"/>
            <a:ext cx="2608341" cy="260834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64"/>
          <a:stretch/>
        </p:blipFill>
        <p:spPr>
          <a:xfrm>
            <a:off x="3649915" y="3176250"/>
            <a:ext cx="2449369" cy="46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88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7359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A continuación vamos a resolver ecuaciones diferenciales de segundo orden: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00523CBD-A55C-4463-820F-E833F1FE95CD}"/>
              </a:ext>
            </a:extLst>
          </p:cNvPr>
          <p:cNvSpPr txBox="1"/>
          <p:nvPr/>
        </p:nvSpPr>
        <p:spPr>
          <a:xfrm>
            <a:off x="328180" y="1404730"/>
            <a:ext cx="74871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3200" dirty="0"/>
              <a:t>2y´´ + 3y´ - 2y = 0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3200" dirty="0"/>
              <a:t>y´´ + y´ - 6y = 0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3200" dirty="0"/>
              <a:t>4y´´ + y´ = 0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3200" dirty="0"/>
              <a:t>y´´ + 36y´ = 0</a:t>
            </a:r>
          </a:p>
          <a:p>
            <a:pPr marL="342900" indent="-342900">
              <a:buFont typeface="+mj-lt"/>
              <a:buAutoNum type="alphaLcParenR"/>
            </a:pPr>
            <a:endParaRPr lang="en-US" sz="3200" dirty="0"/>
          </a:p>
          <a:p>
            <a:pPr marL="342900" indent="-342900">
              <a:buFont typeface="+mj-lt"/>
              <a:buAutoNum type="alphaLcParenR"/>
            </a:pPr>
            <a:endParaRPr lang="en-US" sz="3200" dirty="0"/>
          </a:p>
          <a:p>
            <a:pPr marL="342900" indent="-342900">
              <a:buFont typeface="+mj-lt"/>
              <a:buAutoNum type="alphaLcParenR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58436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94D1294F-CDFE-4A44-9AE2-5BAD3C64F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50" y="99756"/>
            <a:ext cx="8018539" cy="639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27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redondeado 31"/>
          <p:cNvSpPr/>
          <p:nvPr/>
        </p:nvSpPr>
        <p:spPr>
          <a:xfrm rot="2620456">
            <a:off x="-3017942" y="-463709"/>
            <a:ext cx="6362050" cy="7997580"/>
          </a:xfrm>
          <a:prstGeom prst="roundRect">
            <a:avLst/>
          </a:prstGeom>
          <a:gradFill flip="none" rotWithShape="1">
            <a:gsLst>
              <a:gs pos="0">
                <a:srgbClr val="183357">
                  <a:shade val="30000"/>
                  <a:satMod val="115000"/>
                </a:srgbClr>
              </a:gs>
              <a:gs pos="50000">
                <a:srgbClr val="183357">
                  <a:shade val="67500"/>
                  <a:satMod val="115000"/>
                </a:srgbClr>
              </a:gs>
              <a:gs pos="100000">
                <a:srgbClr val="18335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6" t="50342" r="29261" b="18562"/>
          <a:stretch/>
        </p:blipFill>
        <p:spPr>
          <a:xfrm>
            <a:off x="595945" y="1733550"/>
            <a:ext cx="4487394" cy="349019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075" y="2728872"/>
            <a:ext cx="1406003" cy="1240591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5057482" y="2556386"/>
            <a:ext cx="571500" cy="571500"/>
          </a:xfrm>
          <a:prstGeom prst="ellipse">
            <a:avLst/>
          </a:prstGeom>
          <a:solidFill>
            <a:srgbClr val="183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/>
          <p:cNvSpPr txBox="1"/>
          <p:nvPr/>
        </p:nvSpPr>
        <p:spPr>
          <a:xfrm>
            <a:off x="5789351" y="2657470"/>
            <a:ext cx="271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 pitchFamily="50" charset="0"/>
              </a:rPr>
              <a:t>ECUACIONES DIFERENCIALES</a:t>
            </a:r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199588" y="2657470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5057481" y="3260613"/>
            <a:ext cx="571500" cy="571500"/>
          </a:xfrm>
          <a:prstGeom prst="ellipse">
            <a:avLst/>
          </a:prstGeom>
          <a:solidFill>
            <a:srgbClr val="183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adroTexto 15"/>
          <p:cNvSpPr txBox="1"/>
          <p:nvPr/>
        </p:nvSpPr>
        <p:spPr>
          <a:xfrm>
            <a:off x="5789349" y="3192420"/>
            <a:ext cx="3731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>
                <a:latin typeface="Morn Thin" panose="00000200000000000000" pitchFamily="50" charset="0"/>
              </a:rPr>
              <a:t>Ecuaciones diferenciales de segundo orden, métodos de solución.</a:t>
            </a:r>
          </a:p>
          <a:p>
            <a:endParaRPr lang="en-US" sz="1400" b="1" dirty="0">
              <a:latin typeface="Morn Thin" panose="00000200000000000000" pitchFamily="50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199587" y="336169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5057482" y="4024963"/>
            <a:ext cx="571500" cy="571500"/>
          </a:xfrm>
          <a:prstGeom prst="ellipse">
            <a:avLst/>
          </a:prstGeom>
          <a:solidFill>
            <a:srgbClr val="183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adroTexto 18"/>
          <p:cNvSpPr txBox="1"/>
          <p:nvPr/>
        </p:nvSpPr>
        <p:spPr>
          <a:xfrm>
            <a:off x="5789350" y="4126047"/>
            <a:ext cx="3755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 pitchFamily="50" charset="0"/>
              </a:rPr>
              <a:t>EJEMPLOS APLICADOS</a:t>
            </a:r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5199588" y="412604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5057482" y="4784108"/>
            <a:ext cx="571500" cy="571500"/>
          </a:xfrm>
          <a:prstGeom prst="ellipse">
            <a:avLst/>
          </a:prstGeom>
          <a:solidFill>
            <a:srgbClr val="183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adroTexto 24"/>
          <p:cNvSpPr txBox="1"/>
          <p:nvPr/>
        </p:nvSpPr>
        <p:spPr>
          <a:xfrm>
            <a:off x="5789351" y="4885192"/>
            <a:ext cx="3417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 pitchFamily="50" charset="0"/>
              </a:rPr>
              <a:t>CONCLUSIONES</a:t>
            </a:r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5199588" y="4885192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7" b="42993"/>
          <a:stretch/>
        </p:blipFill>
        <p:spPr>
          <a:xfrm>
            <a:off x="2321746" y="99756"/>
            <a:ext cx="1647034" cy="1824294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7" t="82686" b="-3359"/>
          <a:stretch/>
        </p:blipFill>
        <p:spPr>
          <a:xfrm>
            <a:off x="3184612" y="1295400"/>
            <a:ext cx="1399170" cy="561975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5199588" y="1837218"/>
            <a:ext cx="271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Morn Thin" panose="00000200000000000000" pitchFamily="50" charset="0"/>
              </a:rPr>
              <a:t>INDICE</a:t>
            </a:r>
            <a:endParaRPr lang="en-US" b="1" dirty="0">
              <a:latin typeface="Morn Thin" panose="000002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764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DBA068F4-1785-4F41-8DA4-B2D7F681F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61" y="466725"/>
            <a:ext cx="6815980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17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DBA068F4-1785-4F41-8DA4-B2D7F681F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61" y="466725"/>
            <a:ext cx="6815980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6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CABF915F-3442-4DF8-9ADB-441841F97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65" y="241188"/>
            <a:ext cx="8207022" cy="610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4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7359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LINKS DE APOYO PARA PROFUNDIZACIÓN DEL TEMA: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sp>
        <p:nvSpPr>
          <p:cNvPr id="15" name="CuadroTexto 14"/>
          <p:cNvSpPr txBox="1"/>
          <p:nvPr/>
        </p:nvSpPr>
        <p:spPr>
          <a:xfrm>
            <a:off x="479778" y="1592100"/>
            <a:ext cx="81844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dirty="0">
                <a:solidFill>
                  <a:srgbClr val="123258"/>
                </a:solidFill>
              </a:rPr>
              <a:t>Webgrafía:</a:t>
            </a:r>
          </a:p>
          <a:p>
            <a:pPr algn="just"/>
            <a:endParaRPr lang="es-CO" sz="2000" dirty="0">
              <a:solidFill>
                <a:srgbClr val="123258"/>
              </a:solidFill>
              <a:hlinkClick r:id="rId4"/>
            </a:endParaRPr>
          </a:p>
          <a:p>
            <a:pPr algn="just"/>
            <a:r>
              <a:rPr lang="es-CO" sz="2000" dirty="0">
                <a:solidFill>
                  <a:srgbClr val="123258"/>
                </a:solidFill>
                <a:hlinkClick r:id="rId4"/>
              </a:rPr>
              <a:t>https://www.youtube.com/watch?v=5RMVF89DJgk</a:t>
            </a:r>
            <a:endParaRPr lang="es-CO" sz="2000" dirty="0">
              <a:solidFill>
                <a:srgbClr val="123258"/>
              </a:solidFill>
            </a:endParaRPr>
          </a:p>
          <a:p>
            <a:pPr algn="just"/>
            <a:endParaRPr lang="es-CO" sz="2000" dirty="0">
              <a:solidFill>
                <a:srgbClr val="123258"/>
              </a:solidFill>
            </a:endParaRPr>
          </a:p>
          <a:p>
            <a:pPr algn="just"/>
            <a:r>
              <a:rPr lang="en-US" sz="2000" dirty="0">
                <a:solidFill>
                  <a:srgbClr val="123258"/>
                </a:solidFill>
                <a:hlinkClick r:id="rId4"/>
              </a:rPr>
              <a:t>https://www.youtube.com/watch?v=5RMVF89DJgk</a:t>
            </a:r>
            <a:endParaRPr lang="en-US" sz="2000" dirty="0">
              <a:solidFill>
                <a:srgbClr val="123258"/>
              </a:solidFill>
            </a:endParaRPr>
          </a:p>
          <a:p>
            <a:pPr algn="just"/>
            <a:endParaRPr lang="en-US" sz="2000" dirty="0">
              <a:solidFill>
                <a:srgbClr val="123258"/>
              </a:solidFill>
            </a:endParaRPr>
          </a:p>
          <a:p>
            <a:pPr algn="just"/>
            <a:r>
              <a:rPr lang="en-US" sz="2000" dirty="0">
                <a:solidFill>
                  <a:srgbClr val="123258"/>
                </a:solidFill>
                <a:hlinkClick r:id="rId5"/>
              </a:rPr>
              <a:t>http://ri.uaemex.mx/bitstream/handle/20.500.11799/69967/secme-30549_1.pdf?sequence=1&amp;isAllowed=y</a:t>
            </a:r>
            <a:endParaRPr lang="en-US" sz="2000" dirty="0">
              <a:solidFill>
                <a:srgbClr val="123258"/>
              </a:solidFill>
            </a:endParaRPr>
          </a:p>
          <a:p>
            <a:pPr algn="just"/>
            <a:endParaRPr lang="en-US" sz="2000" dirty="0">
              <a:solidFill>
                <a:srgbClr val="1232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511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047132" y="2679319"/>
            <a:ext cx="5979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183357"/>
                </a:solidFill>
              </a:rPr>
              <a:t>Las ecuaciones de segundo orden, tienen varias formas de calcularse dependiendo su naturaleza.</a:t>
            </a:r>
            <a:endParaRPr lang="en-US" dirty="0">
              <a:solidFill>
                <a:srgbClr val="183357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047132" y="1944152"/>
            <a:ext cx="323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rgbClr val="123258"/>
                </a:solidFill>
                <a:latin typeface="+mj-lt"/>
              </a:rPr>
              <a:t>CONCLUSIONES</a:t>
            </a:r>
            <a:endParaRPr lang="en-US" sz="3200" dirty="0">
              <a:solidFill>
                <a:srgbClr val="123258"/>
              </a:solidFill>
              <a:latin typeface="+mj-lt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1589556" y="2793713"/>
            <a:ext cx="228788" cy="228788"/>
          </a:xfrm>
          <a:prstGeom prst="ellipse">
            <a:avLst/>
          </a:prstGeom>
          <a:solidFill>
            <a:srgbClr val="76C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7"/>
          <p:cNvSpPr txBox="1"/>
          <p:nvPr/>
        </p:nvSpPr>
        <p:spPr>
          <a:xfrm>
            <a:off x="2047132" y="3630005"/>
            <a:ext cx="5979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183357"/>
                </a:solidFill>
              </a:rPr>
              <a:t>Pueden presentarse raíces reales diferentes, iguales y complejas.</a:t>
            </a:r>
            <a:endParaRPr lang="en-US" dirty="0">
              <a:solidFill>
                <a:srgbClr val="183357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1589556" y="3676272"/>
            <a:ext cx="228788" cy="228788"/>
          </a:xfrm>
          <a:prstGeom prst="ellipse">
            <a:avLst/>
          </a:prstGeom>
          <a:solidFill>
            <a:srgbClr val="76C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adroTexto 10"/>
          <p:cNvSpPr txBox="1"/>
          <p:nvPr/>
        </p:nvSpPr>
        <p:spPr>
          <a:xfrm>
            <a:off x="2047132" y="4632924"/>
            <a:ext cx="5979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183357"/>
                </a:solidFill>
              </a:rPr>
              <a:t>En esta clase se aprendió a calcular y reconocer los métodos de solución para ecuaciones de segundo grado y ecuaciones diferenciales con raíces reales.</a:t>
            </a:r>
            <a:endParaRPr lang="en-US" dirty="0">
              <a:solidFill>
                <a:srgbClr val="183357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1589556" y="4688197"/>
            <a:ext cx="228788" cy="228788"/>
          </a:xfrm>
          <a:prstGeom prst="ellipse">
            <a:avLst/>
          </a:prstGeom>
          <a:solidFill>
            <a:srgbClr val="76C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30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1" y="0"/>
            <a:ext cx="4791806" cy="6858000"/>
          </a:xfrm>
          <a:prstGeom prst="rect">
            <a:avLst/>
          </a:prstGeom>
          <a:solidFill>
            <a:srgbClr val="4A318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4791807" y="0"/>
            <a:ext cx="4352193" cy="6858000"/>
          </a:xfrm>
          <a:prstGeom prst="rect">
            <a:avLst/>
          </a:prstGeom>
          <a:solidFill>
            <a:srgbClr val="1833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3"/>
          <a:stretch/>
        </p:blipFill>
        <p:spPr>
          <a:xfrm>
            <a:off x="2761591" y="1112515"/>
            <a:ext cx="6373618" cy="4632969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3156439" y="1477108"/>
            <a:ext cx="3313967" cy="3130062"/>
          </a:xfrm>
          <a:prstGeom prst="ellipse">
            <a:avLst/>
          </a:prstGeom>
          <a:solidFill>
            <a:srgbClr val="7030A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6363609" y="5877709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 DE GRABACIÓN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7648286" y="443344"/>
            <a:ext cx="3267000" cy="557480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7"/>
          <a:stretch/>
        </p:blipFill>
        <p:spPr>
          <a:xfrm>
            <a:off x="868762" y="758"/>
            <a:ext cx="2578466" cy="500981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025" y="1802374"/>
            <a:ext cx="2539891" cy="224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62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7" r="-1919"/>
          <a:stretch/>
        </p:blipFill>
        <p:spPr>
          <a:xfrm>
            <a:off x="0" y="-25401"/>
            <a:ext cx="6438900" cy="6883401"/>
          </a:xfrm>
          <a:prstGeom prst="rect">
            <a:avLst/>
          </a:prstGeom>
        </p:spPr>
      </p:pic>
      <p:sp>
        <p:nvSpPr>
          <p:cNvPr id="28" name="Rectángulo 27"/>
          <p:cNvSpPr/>
          <p:nvPr/>
        </p:nvSpPr>
        <p:spPr>
          <a:xfrm>
            <a:off x="-8792" y="0"/>
            <a:ext cx="7412891" cy="6858000"/>
          </a:xfrm>
          <a:prstGeom prst="rect">
            <a:avLst/>
          </a:prstGeom>
          <a:solidFill>
            <a:srgbClr val="4A318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raso 2"/>
          <p:cNvSpPr/>
          <p:nvPr/>
        </p:nvSpPr>
        <p:spPr>
          <a:xfrm rot="10800000">
            <a:off x="2301876" y="0"/>
            <a:ext cx="6858000" cy="6858000"/>
          </a:xfrm>
          <a:prstGeom prst="flowChartDelay">
            <a:avLst/>
          </a:prstGeom>
          <a:solidFill>
            <a:srgbClr val="183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Imagen 34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917" b="67000" l="33250" r="70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1113569" y="1851268"/>
            <a:ext cx="3313967" cy="3130062"/>
          </a:xfrm>
          <a:prstGeom prst="ellipse">
            <a:avLst/>
          </a:prstGeom>
          <a:solidFill>
            <a:srgbClr val="76CBF3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/>
          <p:cNvSpPr txBox="1"/>
          <p:nvPr/>
        </p:nvSpPr>
        <p:spPr>
          <a:xfrm>
            <a:off x="859695" y="2951943"/>
            <a:ext cx="3539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>
                <a:solidFill>
                  <a:schemeClr val="bg1"/>
                </a:solidFill>
                <a:latin typeface="Morn Thin" panose="00000200000000000000" pitchFamily="50" charset="0"/>
              </a:rPr>
              <a:t>TEMA</a:t>
            </a:r>
            <a:endParaRPr lang="en-US" sz="3600" b="1" dirty="0">
              <a:solidFill>
                <a:schemeClr val="bg1"/>
              </a:solidFill>
              <a:latin typeface="Morn Thin" panose="00000200000000000000" pitchFamily="50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00" b="69101"/>
          <a:stretch/>
        </p:blipFill>
        <p:spPr>
          <a:xfrm>
            <a:off x="3303659" y="3367443"/>
            <a:ext cx="1468391" cy="211908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176081" y="1545174"/>
            <a:ext cx="331550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solidFill>
                  <a:schemeClr val="bg1"/>
                </a:solidFill>
              </a:rPr>
              <a:t>El objetivo es identificar la estructura y posibles maneras de resolver la ecuaciones diferenciales de segundo orden.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8165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7487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ECUACIONES DIFERENCIALES DE SEGUNDO ORDEN CON COEFICIENTES CONSTANTES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sp>
        <p:nvSpPr>
          <p:cNvPr id="15" name="CuadroTexto 14"/>
          <p:cNvSpPr txBox="1"/>
          <p:nvPr/>
        </p:nvSpPr>
        <p:spPr>
          <a:xfrm>
            <a:off x="0" y="6408985"/>
            <a:ext cx="9788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123258"/>
                </a:solidFill>
              </a:rPr>
              <a:t>Webgrafía: https://www.youtube.com/watch?v=5RMVF89DJgk</a:t>
            </a:r>
            <a:endParaRPr lang="en-US" sz="1200" dirty="0">
              <a:solidFill>
                <a:srgbClr val="123258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9192474-99D4-4F8E-937C-DDE701751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847" y="3203918"/>
            <a:ext cx="4524375" cy="14859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C776188-00E3-48D5-8BD7-1FB952879249}"/>
              </a:ext>
            </a:extLst>
          </p:cNvPr>
          <p:cNvSpPr txBox="1"/>
          <p:nvPr/>
        </p:nvSpPr>
        <p:spPr>
          <a:xfrm>
            <a:off x="417689" y="1682044"/>
            <a:ext cx="839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</a:t>
            </a:r>
            <a:r>
              <a:rPr lang="en-US" dirty="0"/>
              <a:t> primer </a:t>
            </a:r>
            <a:r>
              <a:rPr lang="en-US" dirty="0" err="1"/>
              <a:t>lugar</a:t>
            </a:r>
            <a:r>
              <a:rPr lang="en-US" dirty="0"/>
              <a:t>, </a:t>
            </a:r>
            <a:r>
              <a:rPr lang="en-US" dirty="0" err="1"/>
              <a:t>recordaremos</a:t>
            </a:r>
            <a:r>
              <a:rPr lang="en-US" dirty="0"/>
              <a:t> la forma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orden</a:t>
            </a:r>
            <a:r>
              <a:rPr lang="en-US" dirty="0"/>
              <a:t> de las </a:t>
            </a:r>
            <a:r>
              <a:rPr lang="en-US" dirty="0" err="1"/>
              <a:t>ecuaciones</a:t>
            </a:r>
            <a:r>
              <a:rPr lang="en-US" dirty="0"/>
              <a:t> a </a:t>
            </a:r>
            <a:r>
              <a:rPr lang="en-US" dirty="0" err="1"/>
              <a:t>estudiar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3448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7359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ECUACIONES DIFERENCIALES DE SEGUNDO ORDEN CON COEFICIENTES CONSTANTES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sp>
        <p:nvSpPr>
          <p:cNvPr id="15" name="CuadroTexto 14"/>
          <p:cNvSpPr txBox="1"/>
          <p:nvPr/>
        </p:nvSpPr>
        <p:spPr>
          <a:xfrm>
            <a:off x="0" y="6408985"/>
            <a:ext cx="9788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123258"/>
                </a:solidFill>
              </a:rPr>
              <a:t>Webgrafía: https://www.youtube.com/watch?v=5RMVF89DJgk</a:t>
            </a:r>
            <a:endParaRPr lang="en-US" sz="1200" dirty="0">
              <a:solidFill>
                <a:srgbClr val="123258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C7CDC52-8D4E-40AD-8CFE-5EB287F0F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5942" y="1403604"/>
            <a:ext cx="6402741" cy="439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69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7359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ECUACIONES DIFERENCIALES DE SEGUNDO ORDEN CON COEFICIENTES CONSTANTES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sp>
        <p:nvSpPr>
          <p:cNvPr id="15" name="CuadroTexto 14"/>
          <p:cNvSpPr txBox="1"/>
          <p:nvPr/>
        </p:nvSpPr>
        <p:spPr>
          <a:xfrm>
            <a:off x="0" y="6408985"/>
            <a:ext cx="9788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123258"/>
                </a:solidFill>
              </a:rPr>
              <a:t>Webgrafía: https://www.youtube.com/watch?v=5RMVF89DJgk</a:t>
            </a:r>
            <a:endParaRPr lang="en-US" sz="1200" dirty="0">
              <a:solidFill>
                <a:srgbClr val="123258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27AA27C-A925-4007-809B-B2A500450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0157" y="1537498"/>
            <a:ext cx="5503686" cy="34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36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7359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ECUACIONES DIFERENCIALES DE SEGUNDO ORDEN CON COEFICIENTES CONSTANTES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sp>
        <p:nvSpPr>
          <p:cNvPr id="15" name="CuadroTexto 14"/>
          <p:cNvSpPr txBox="1"/>
          <p:nvPr/>
        </p:nvSpPr>
        <p:spPr>
          <a:xfrm>
            <a:off x="0" y="6408985"/>
            <a:ext cx="9788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123258"/>
                </a:solidFill>
              </a:rPr>
              <a:t>Webgrafía: https://www.youtube.com/watch?v=5RMVF89DJgk</a:t>
            </a:r>
            <a:endParaRPr lang="en-US" sz="1200" dirty="0">
              <a:solidFill>
                <a:srgbClr val="123258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27AA27C-A925-4007-809B-B2A500450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3490" y="1161618"/>
            <a:ext cx="4795132" cy="298611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94792AC-06AE-4121-8289-F93D302426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5082" y="4147640"/>
            <a:ext cx="2838576" cy="160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09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7359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ECUACIONES DIFERENCIALES DE SEGUNDO ORDEN CON COEFICIENTES CONSTANTES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sp>
        <p:nvSpPr>
          <p:cNvPr id="15" name="CuadroTexto 14"/>
          <p:cNvSpPr txBox="1"/>
          <p:nvPr/>
        </p:nvSpPr>
        <p:spPr>
          <a:xfrm>
            <a:off x="0" y="6408985"/>
            <a:ext cx="9788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123258"/>
                </a:solidFill>
              </a:rPr>
              <a:t>Webgrafía: https://www.youtube.com/watch?v=5RMVF89DJgk</a:t>
            </a:r>
            <a:endParaRPr lang="en-US" sz="1200" dirty="0">
              <a:solidFill>
                <a:srgbClr val="123258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ECC539A-422A-4021-9747-8C630D8B7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1608" y="1381985"/>
            <a:ext cx="7000784" cy="427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09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8180" y="99756"/>
            <a:ext cx="7359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ECUACIONES DIFERENCIALES DE SEGUNDO ORDEN CON COEFICIENTES CONSTANTES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1BBB22F-F96A-4824-80DA-7B91D18D0BCE}"/>
              </a:ext>
            </a:extLst>
          </p:cNvPr>
          <p:cNvGrpSpPr>
            <a:grpSpLocks noChangeAspect="1"/>
          </p:cNvGrpSpPr>
          <p:nvPr/>
        </p:nvGrpSpPr>
        <p:grpSpPr>
          <a:xfrm>
            <a:off x="7815348" y="5498947"/>
            <a:ext cx="1726930" cy="1800000"/>
            <a:chOff x="6241143" y="3743411"/>
            <a:chExt cx="3658698" cy="3813506"/>
          </a:xfrm>
        </p:grpSpPr>
        <p:sp>
          <p:nvSpPr>
            <p:cNvPr id="7" name="Elipse 6"/>
            <p:cNvSpPr/>
            <p:nvPr/>
          </p:nvSpPr>
          <p:spPr>
            <a:xfrm>
              <a:off x="6585874" y="4426855"/>
              <a:ext cx="3313967" cy="3130062"/>
            </a:xfrm>
            <a:prstGeom prst="ellipse">
              <a:avLst/>
            </a:prstGeom>
            <a:gradFill flip="none" rotWithShape="1">
              <a:gsLst>
                <a:gs pos="0">
                  <a:srgbClr val="123258">
                    <a:shade val="30000"/>
                    <a:satMod val="115000"/>
                  </a:srgbClr>
                </a:gs>
                <a:gs pos="50000">
                  <a:srgbClr val="123258">
                    <a:shade val="67500"/>
                    <a:satMod val="115000"/>
                  </a:srgbClr>
                </a:gs>
                <a:gs pos="100000">
                  <a:srgbClr val="123258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4" b="65503"/>
            <a:stretch/>
          </p:blipFill>
          <p:spPr>
            <a:xfrm>
              <a:off x="6241143" y="3743411"/>
              <a:ext cx="1352276" cy="2365829"/>
            </a:xfrm>
            <a:prstGeom prst="rect">
              <a:avLst/>
            </a:prstGeom>
          </p:spPr>
        </p:pic>
      </p:grpSp>
      <p:sp>
        <p:nvSpPr>
          <p:cNvPr id="15" name="CuadroTexto 14"/>
          <p:cNvSpPr txBox="1"/>
          <p:nvPr/>
        </p:nvSpPr>
        <p:spPr>
          <a:xfrm>
            <a:off x="0" y="6408985"/>
            <a:ext cx="9788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123258"/>
                </a:solidFill>
              </a:rPr>
              <a:t>Webgrafía: https://www.youtube.com/watch?v=5RMVF89DJgk</a:t>
            </a:r>
            <a:endParaRPr lang="en-US" sz="1200" dirty="0">
              <a:solidFill>
                <a:srgbClr val="123258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541E66-6D8A-48B6-B622-3CE34EE27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369" y="1861222"/>
            <a:ext cx="7391325" cy="37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380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454</Words>
  <Application>Microsoft Office PowerPoint</Application>
  <PresentationFormat>Presentación en pantalla (4:3)</PresentationFormat>
  <Paragraphs>60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Morn Thin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-EMERSSON-</dc:creator>
  <cp:lastModifiedBy>Emersson Alvarez</cp:lastModifiedBy>
  <cp:revision>61</cp:revision>
  <dcterms:modified xsi:type="dcterms:W3CDTF">2021-07-02T03:11:03Z</dcterms:modified>
</cp:coreProperties>
</file>